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7" r:id="rId2"/>
    <p:sldId id="287" r:id="rId3"/>
    <p:sldId id="269" r:id="rId4"/>
    <p:sldId id="268" r:id="rId5"/>
    <p:sldId id="288" r:id="rId6"/>
    <p:sldId id="290" r:id="rId7"/>
    <p:sldId id="296" r:id="rId8"/>
    <p:sldId id="274" r:id="rId9"/>
    <p:sldId id="289" r:id="rId10"/>
    <p:sldId id="271" r:id="rId11"/>
    <p:sldId id="272" r:id="rId12"/>
    <p:sldId id="273" r:id="rId13"/>
    <p:sldId id="276" r:id="rId14"/>
    <p:sldId id="277" r:id="rId15"/>
    <p:sldId id="278" r:id="rId16"/>
    <p:sldId id="286" r:id="rId17"/>
    <p:sldId id="280" r:id="rId18"/>
    <p:sldId id="294" r:id="rId19"/>
    <p:sldId id="293" r:id="rId20"/>
    <p:sldId id="297" r:id="rId21"/>
    <p:sldId id="298" r:id="rId22"/>
    <p:sldId id="29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5A1E"/>
    <a:srgbClr val="FD9327"/>
    <a:srgbClr val="36AFFF"/>
    <a:srgbClr val="F65B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p:scale>
          <a:sx n="95" d="100"/>
          <a:sy n="95" d="100"/>
        </p:scale>
        <p:origin x="-1184" y="-144"/>
      </p:cViewPr>
      <p:guideLst>
        <p:guide orient="horz" pos="4319"/>
        <p:guide/>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3C0D7899-AE5F-964B-B00B-B608A8778279}"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1199737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C0D7899-AE5F-964B-B00B-B608A8778279}"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2691445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C0D7899-AE5F-964B-B00B-B608A8778279}"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241169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3C0D7899-AE5F-964B-B00B-B608A8778279}"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180339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3C0D7899-AE5F-964B-B00B-B608A8778279}" type="datetimeFigureOut">
              <a:rPr lang="en-US" smtClean="0"/>
              <a:t>6/11/17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1288978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3C0D7899-AE5F-964B-B00B-B608A8778279}" type="datetimeFigureOut">
              <a:rPr lang="en-US" smtClean="0"/>
              <a:t>6/11/17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322730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3C0D7899-AE5F-964B-B00B-B608A8778279}" type="datetimeFigureOut">
              <a:rPr lang="en-US" smtClean="0"/>
              <a:t>6/11/17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2822477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3C0D7899-AE5F-964B-B00B-B608A8778279}" type="datetimeFigureOut">
              <a:rPr lang="en-US" smtClean="0"/>
              <a:t>6/11/17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424537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D7899-AE5F-964B-B00B-B608A8778279}" type="datetimeFigureOut">
              <a:rPr lang="en-US" smtClean="0"/>
              <a:t>6/11/17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2664188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3C0D7899-AE5F-964B-B00B-B608A8778279}" type="datetimeFigureOut">
              <a:rPr lang="en-US" smtClean="0"/>
              <a:t>6/11/17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105650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3C0D7899-AE5F-964B-B00B-B608A8778279}" type="datetimeFigureOut">
              <a:rPr lang="en-US" smtClean="0"/>
              <a:t>6/11/17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7BAB0-2D8C-944D-A78E-F5FED91402B6}" type="slidenum">
              <a:rPr lang="en-US" smtClean="0"/>
              <a:t>‹#›</a:t>
            </a:fld>
            <a:endParaRPr lang="en-US"/>
          </a:p>
        </p:txBody>
      </p:sp>
    </p:spTree>
    <p:extLst>
      <p:ext uri="{BB962C8B-B14F-4D97-AF65-F5344CB8AC3E}">
        <p14:creationId xmlns:p14="http://schemas.microsoft.com/office/powerpoint/2010/main" val="3447379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D7899-AE5F-964B-B00B-B608A8778279}" type="datetimeFigureOut">
              <a:rPr lang="en-US" smtClean="0"/>
              <a:t>6/11/17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7BAB0-2D8C-944D-A78E-F5FED91402B6}" type="slidenum">
              <a:rPr lang="en-US" smtClean="0"/>
              <a:t>‹#›</a:t>
            </a:fld>
            <a:endParaRPr lang="en-US"/>
          </a:p>
        </p:txBody>
      </p:sp>
    </p:spTree>
    <p:extLst>
      <p:ext uri="{BB962C8B-B14F-4D97-AF65-F5344CB8AC3E}">
        <p14:creationId xmlns:p14="http://schemas.microsoft.com/office/powerpoint/2010/main" val="581257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9186" y="4988153"/>
            <a:ext cx="3261894" cy="1143000"/>
          </a:xfrm>
        </p:spPr>
        <p:txBody>
          <a:bodyPr>
            <a:normAutofit fontScale="90000"/>
          </a:bodyPr>
          <a:lstStyle/>
          <a:p>
            <a:r>
              <a:rPr lang="en-US" sz="3600" b="1" dirty="0" smtClean="0">
                <a:solidFill>
                  <a:srgbClr val="FD5A1E"/>
                </a:solidFill>
                <a:latin typeface="Helvetica"/>
                <a:cs typeface="Helvetica"/>
              </a:rPr>
              <a:t>Cory Arcangel</a:t>
            </a:r>
            <a:endParaRPr lang="en-US" sz="3600" b="1" dirty="0">
              <a:solidFill>
                <a:srgbClr val="FD5A1E"/>
              </a:solidFill>
              <a:latin typeface="Helvetica"/>
              <a:cs typeface="Helvetica"/>
            </a:endParaRPr>
          </a:p>
        </p:txBody>
      </p:sp>
      <p:pic>
        <p:nvPicPr>
          <p:cNvPr id="5" name="Picture 4"/>
          <p:cNvPicPr>
            <a:picLocks noChangeAspect="1"/>
          </p:cNvPicPr>
          <p:nvPr/>
        </p:nvPicPr>
        <p:blipFill>
          <a:blip r:embed="rId2"/>
          <a:stretch>
            <a:fillRect/>
          </a:stretch>
        </p:blipFill>
        <p:spPr>
          <a:xfrm>
            <a:off x="3778238" y="0"/>
            <a:ext cx="4540746" cy="6858000"/>
          </a:xfrm>
          <a:prstGeom prst="rect">
            <a:avLst/>
          </a:prstGeom>
        </p:spPr>
      </p:pic>
    </p:spTree>
    <p:extLst>
      <p:ext uri="{BB962C8B-B14F-4D97-AF65-F5344CB8AC3E}">
        <p14:creationId xmlns:p14="http://schemas.microsoft.com/office/powerpoint/2010/main" val="20330306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t="11110" b="14620"/>
          <a:stretch/>
        </p:blipFill>
        <p:spPr>
          <a:xfrm>
            <a:off x="2286000" y="762000"/>
            <a:ext cx="4572000" cy="5093368"/>
          </a:xfrm>
          <a:prstGeom prst="rect">
            <a:avLst/>
          </a:prstGeom>
        </p:spPr>
      </p:pic>
    </p:spTree>
    <p:extLst>
      <p:ext uri="{BB962C8B-B14F-4D97-AF65-F5344CB8AC3E}">
        <p14:creationId xmlns:p14="http://schemas.microsoft.com/office/powerpoint/2010/main" val="28415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723328" y="221731"/>
            <a:ext cx="4831130" cy="6449558"/>
          </a:xfrm>
          <a:prstGeom prst="rect">
            <a:avLst/>
          </a:prstGeom>
        </p:spPr>
      </p:pic>
    </p:spTree>
    <p:extLst>
      <p:ext uri="{BB962C8B-B14F-4D97-AF65-F5344CB8AC3E}">
        <p14:creationId xmlns:p14="http://schemas.microsoft.com/office/powerpoint/2010/main" val="38884107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017250" y="178360"/>
            <a:ext cx="4350229" cy="6525344"/>
          </a:xfrm>
          <a:prstGeom prst="rect">
            <a:avLst/>
          </a:prstGeom>
        </p:spPr>
      </p:pic>
    </p:spTree>
    <p:extLst>
      <p:ext uri="{BB962C8B-B14F-4D97-AF65-F5344CB8AC3E}">
        <p14:creationId xmlns:p14="http://schemas.microsoft.com/office/powerpoint/2010/main" val="32876854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75516" y="3433754"/>
            <a:ext cx="3809999" cy="2852745"/>
          </a:xfrm>
          <a:prstGeom prst="rect">
            <a:avLst/>
          </a:prstGeom>
        </p:spPr>
      </p:pic>
      <p:pic>
        <p:nvPicPr>
          <p:cNvPr id="5" name="Picture 4"/>
          <p:cNvPicPr>
            <a:picLocks noChangeAspect="1"/>
          </p:cNvPicPr>
          <p:nvPr/>
        </p:nvPicPr>
        <p:blipFill>
          <a:blip r:embed="rId3"/>
          <a:stretch>
            <a:fillRect/>
          </a:stretch>
        </p:blipFill>
        <p:spPr>
          <a:xfrm>
            <a:off x="4822149" y="538155"/>
            <a:ext cx="3810000" cy="2852745"/>
          </a:xfrm>
          <a:prstGeom prst="rect">
            <a:avLst/>
          </a:prstGeom>
        </p:spPr>
      </p:pic>
    </p:spTree>
    <p:extLst>
      <p:ext uri="{BB962C8B-B14F-4D97-AF65-F5344CB8AC3E}">
        <p14:creationId xmlns:p14="http://schemas.microsoft.com/office/powerpoint/2010/main" val="30026156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t="4288"/>
          <a:stretch/>
        </p:blipFill>
        <p:spPr>
          <a:xfrm>
            <a:off x="2255726" y="400778"/>
            <a:ext cx="4810348" cy="6140660"/>
          </a:xfrm>
          <a:prstGeom prst="rect">
            <a:avLst/>
          </a:prstGeom>
        </p:spPr>
      </p:pic>
    </p:spTree>
    <p:extLst>
      <p:ext uri="{BB962C8B-B14F-4D97-AF65-F5344CB8AC3E}">
        <p14:creationId xmlns:p14="http://schemas.microsoft.com/office/powerpoint/2010/main" val="6092713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69493" y="884387"/>
            <a:ext cx="3818732" cy="5093234"/>
          </a:xfrm>
          <a:prstGeom prst="rect">
            <a:avLst/>
          </a:prstGeom>
        </p:spPr>
      </p:pic>
      <p:pic>
        <p:nvPicPr>
          <p:cNvPr id="5" name="Picture 4"/>
          <p:cNvPicPr>
            <a:picLocks noChangeAspect="1"/>
          </p:cNvPicPr>
          <p:nvPr/>
        </p:nvPicPr>
        <p:blipFill>
          <a:blip r:embed="rId3"/>
          <a:stretch>
            <a:fillRect/>
          </a:stretch>
        </p:blipFill>
        <p:spPr>
          <a:xfrm>
            <a:off x="4821061" y="884387"/>
            <a:ext cx="3824566" cy="5101014"/>
          </a:xfrm>
          <a:prstGeom prst="rect">
            <a:avLst/>
          </a:prstGeom>
        </p:spPr>
      </p:pic>
    </p:spTree>
    <p:extLst>
      <p:ext uri="{BB962C8B-B14F-4D97-AF65-F5344CB8AC3E}">
        <p14:creationId xmlns:p14="http://schemas.microsoft.com/office/powerpoint/2010/main" val="24315713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755775" y="1041400"/>
            <a:ext cx="5461000" cy="4775200"/>
          </a:xfrm>
          <a:prstGeom prst="rect">
            <a:avLst/>
          </a:prstGeom>
        </p:spPr>
      </p:pic>
      <p:pic>
        <p:nvPicPr>
          <p:cNvPr id="5" name="Picture 4"/>
          <p:cNvPicPr>
            <a:picLocks noChangeAspect="1"/>
          </p:cNvPicPr>
          <p:nvPr/>
        </p:nvPicPr>
        <p:blipFill>
          <a:blip r:embed="rId3"/>
          <a:stretch>
            <a:fillRect/>
          </a:stretch>
        </p:blipFill>
        <p:spPr>
          <a:xfrm>
            <a:off x="2830091" y="1790068"/>
            <a:ext cx="3248868" cy="3038812"/>
          </a:xfrm>
          <a:prstGeom prst="rect">
            <a:avLst/>
          </a:prstGeom>
        </p:spPr>
      </p:pic>
    </p:spTree>
    <p:extLst>
      <p:ext uri="{BB962C8B-B14F-4D97-AF65-F5344CB8AC3E}">
        <p14:creationId xmlns:p14="http://schemas.microsoft.com/office/powerpoint/2010/main" val="36338006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993900" y="0"/>
            <a:ext cx="5141893" cy="6858000"/>
          </a:xfrm>
          <a:prstGeom prst="rect">
            <a:avLst/>
          </a:prstGeom>
        </p:spPr>
      </p:pic>
    </p:spTree>
    <p:extLst>
      <p:ext uri="{BB962C8B-B14F-4D97-AF65-F5344CB8AC3E}">
        <p14:creationId xmlns:p14="http://schemas.microsoft.com/office/powerpoint/2010/main" val="16729334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the source.jpg"/>
          <p:cNvPicPr>
            <a:picLocks noChangeAspect="1"/>
          </p:cNvPicPr>
          <p:nvPr/>
        </p:nvPicPr>
        <p:blipFill rotWithShape="1">
          <a:blip r:embed="rId2">
            <a:extLst>
              <a:ext uri="{28A0092B-C50C-407E-A947-70E740481C1C}">
                <a14:useLocalDpi xmlns:a14="http://schemas.microsoft.com/office/drawing/2010/main" val="0"/>
              </a:ext>
            </a:extLst>
          </a:blip>
          <a:srcRect t="4484" b="3703"/>
          <a:stretch/>
        </p:blipFill>
        <p:spPr>
          <a:xfrm>
            <a:off x="1828800" y="307474"/>
            <a:ext cx="5486400" cy="6296526"/>
          </a:xfrm>
          <a:prstGeom prst="rect">
            <a:avLst/>
          </a:prstGeom>
        </p:spPr>
      </p:pic>
    </p:spTree>
    <p:extLst>
      <p:ext uri="{BB962C8B-B14F-4D97-AF65-F5344CB8AC3E}">
        <p14:creationId xmlns:p14="http://schemas.microsoft.com/office/powerpoint/2010/main" val="4184262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tagram cor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91" y="848636"/>
            <a:ext cx="8652453" cy="5191472"/>
          </a:xfrm>
          <a:prstGeom prst="rect">
            <a:avLst/>
          </a:prstGeom>
        </p:spPr>
      </p:pic>
    </p:spTree>
    <p:extLst>
      <p:ext uri="{BB962C8B-B14F-4D97-AF65-F5344CB8AC3E}">
        <p14:creationId xmlns:p14="http://schemas.microsoft.com/office/powerpoint/2010/main" val="38041839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447800" y="0"/>
            <a:ext cx="6241638" cy="6858000"/>
          </a:xfrm>
          <a:prstGeom prst="rect">
            <a:avLst/>
          </a:prstGeom>
        </p:spPr>
      </p:pic>
    </p:spTree>
    <p:extLst>
      <p:ext uri="{BB962C8B-B14F-4D97-AF65-F5344CB8AC3E}">
        <p14:creationId xmlns:p14="http://schemas.microsoft.com/office/powerpoint/2010/main" val="35193936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736"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69641" y="2819400"/>
            <a:ext cx="3261894" cy="1143000"/>
          </a:xfrm>
        </p:spPr>
        <p:txBody>
          <a:bodyPr>
            <a:normAutofit/>
          </a:bodyPr>
          <a:lstStyle/>
          <a:p>
            <a:r>
              <a:rPr lang="en-US" sz="3600" b="1" dirty="0" smtClean="0">
                <a:solidFill>
                  <a:srgbClr val="FD5A1E"/>
                </a:solidFill>
                <a:latin typeface="Helvetica"/>
                <a:cs typeface="Helvetica"/>
              </a:rPr>
              <a:t>Thank You</a:t>
            </a:r>
            <a:endParaRPr lang="en-US" sz="3600" b="1" dirty="0">
              <a:solidFill>
                <a:srgbClr val="FD5A1E"/>
              </a:solidFill>
              <a:latin typeface="Helvetica"/>
              <a:cs typeface="Helvetica"/>
            </a:endParaRPr>
          </a:p>
        </p:txBody>
      </p:sp>
    </p:spTree>
    <p:extLst>
      <p:ext uri="{BB962C8B-B14F-4D97-AF65-F5344CB8AC3E}">
        <p14:creationId xmlns:p14="http://schemas.microsoft.com/office/powerpoint/2010/main" val="33649145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63750" y="167941"/>
            <a:ext cx="6619875" cy="6873420"/>
          </a:xfrm>
          <a:prstGeom prst="rect">
            <a:avLst/>
          </a:prstGeom>
          <a:noFill/>
        </p:spPr>
        <p:txBody>
          <a:bodyPr wrap="square" rtlCol="0">
            <a:spAutoFit/>
          </a:bodyPr>
          <a:lstStyle/>
          <a:p>
            <a:pPr>
              <a:lnSpc>
                <a:spcPct val="120000"/>
              </a:lnSpc>
            </a:pPr>
            <a:r>
              <a:rPr lang="en-AU" sz="1050" dirty="0">
                <a:latin typeface="Century Gothic"/>
                <a:cs typeface="Century Gothic"/>
              </a:rPr>
              <a:t>Cory </a:t>
            </a:r>
            <a:r>
              <a:rPr lang="en-AU" sz="1050" dirty="0" err="1">
                <a:latin typeface="Century Gothic"/>
                <a:cs typeface="Century Gothic"/>
              </a:rPr>
              <a:t>Arcangel</a:t>
            </a:r>
            <a:r>
              <a:rPr lang="en-AU" sz="1050" dirty="0">
                <a:latin typeface="Century Gothic"/>
                <a:cs typeface="Century Gothic"/>
              </a:rPr>
              <a:t> is a </a:t>
            </a:r>
            <a:r>
              <a:rPr lang="en-US" sz="1050" dirty="0">
                <a:latin typeface="Century Gothic"/>
                <a:cs typeface="Century Gothic"/>
              </a:rPr>
              <a:t>Brooklyn</a:t>
            </a:r>
            <a:r>
              <a:rPr lang="en-AU" sz="1050" dirty="0">
                <a:latin typeface="Century Gothic"/>
                <a:cs typeface="Century Gothic"/>
              </a:rPr>
              <a:t>, </a:t>
            </a:r>
            <a:r>
              <a:rPr lang="en-US" sz="1050" dirty="0">
                <a:latin typeface="Century Gothic"/>
                <a:cs typeface="Century Gothic"/>
              </a:rPr>
              <a:t>New York</a:t>
            </a:r>
            <a:r>
              <a:rPr lang="en-AU" sz="1050" dirty="0">
                <a:latin typeface="Century Gothic"/>
                <a:cs typeface="Century Gothic"/>
              </a:rPr>
              <a:t> </a:t>
            </a:r>
            <a:r>
              <a:rPr lang="en-US" sz="1050" dirty="0">
                <a:latin typeface="Century Gothic"/>
                <a:cs typeface="Century Gothic"/>
              </a:rPr>
              <a:t>post-</a:t>
            </a:r>
            <a:r>
              <a:rPr lang="en-US" sz="1050" dirty="0" smtClean="0">
                <a:latin typeface="Century Gothic"/>
                <a:cs typeface="Century Gothic"/>
              </a:rPr>
              <a:t>conceptual</a:t>
            </a:r>
            <a:r>
              <a:rPr lang="en-AU" sz="1050" dirty="0">
                <a:latin typeface="Century Gothic"/>
                <a:cs typeface="Century Gothic"/>
              </a:rPr>
              <a:t> artist who makes work in many different media, including drawing, music, video, </a:t>
            </a:r>
            <a:r>
              <a:rPr lang="en-US" sz="1050" dirty="0">
                <a:latin typeface="Century Gothic"/>
                <a:cs typeface="Century Gothic"/>
              </a:rPr>
              <a:t>performance art</a:t>
            </a:r>
            <a:r>
              <a:rPr lang="en-AU" sz="1050" dirty="0">
                <a:latin typeface="Century Gothic"/>
                <a:cs typeface="Century Gothic"/>
              </a:rPr>
              <a:t>, and </a:t>
            </a:r>
            <a:r>
              <a:rPr lang="en-US" sz="1050" dirty="0">
                <a:latin typeface="Century Gothic"/>
                <a:cs typeface="Century Gothic"/>
              </a:rPr>
              <a:t>video game</a:t>
            </a:r>
            <a:r>
              <a:rPr lang="en-AU" sz="1050" dirty="0">
                <a:latin typeface="Century Gothic"/>
                <a:cs typeface="Century Gothic"/>
              </a:rPr>
              <a:t> modifications, for which he is best known. </a:t>
            </a:r>
            <a:r>
              <a:rPr lang="en-AU" sz="1050" dirty="0" err="1">
                <a:latin typeface="Century Gothic"/>
                <a:cs typeface="Century Gothic"/>
              </a:rPr>
              <a:t>Arcangel</a:t>
            </a:r>
            <a:r>
              <a:rPr lang="en-AU" sz="1050" dirty="0">
                <a:latin typeface="Century Gothic"/>
                <a:cs typeface="Century Gothic"/>
              </a:rPr>
              <a:t> often uses the artistic strategy of </a:t>
            </a:r>
            <a:r>
              <a:rPr lang="en-US" sz="1050" dirty="0">
                <a:latin typeface="Century Gothic"/>
                <a:cs typeface="Century Gothic"/>
              </a:rPr>
              <a:t>appropriation</a:t>
            </a:r>
            <a:r>
              <a:rPr lang="en-AU" sz="1050" dirty="0">
                <a:latin typeface="Century Gothic"/>
                <a:cs typeface="Century Gothic"/>
              </a:rPr>
              <a:t>, creatively re-using existing materials such as dancing stands, Photoshop gradients and YouTube videos to create new works of art. His work explores the relationship between </a:t>
            </a:r>
            <a:r>
              <a:rPr lang="en-US" sz="1050" dirty="0">
                <a:latin typeface="Century Gothic"/>
                <a:cs typeface="Century Gothic"/>
              </a:rPr>
              <a:t>digital technology</a:t>
            </a:r>
            <a:r>
              <a:rPr lang="en-AU" sz="1050" dirty="0">
                <a:latin typeface="Century Gothic"/>
                <a:cs typeface="Century Gothic"/>
              </a:rPr>
              <a:t> and </a:t>
            </a:r>
            <a:r>
              <a:rPr lang="en-US" sz="1050" dirty="0">
                <a:latin typeface="Century Gothic"/>
                <a:cs typeface="Century Gothic"/>
              </a:rPr>
              <a:t>pop culture</a:t>
            </a:r>
            <a:r>
              <a:rPr lang="en-AU" sz="1050" dirty="0">
                <a:latin typeface="Century Gothic"/>
                <a:cs typeface="Century Gothic"/>
              </a:rPr>
              <a:t>. </a:t>
            </a:r>
          </a:p>
          <a:p>
            <a:pPr>
              <a:lnSpc>
                <a:spcPct val="120000"/>
              </a:lnSpc>
            </a:pPr>
            <a:r>
              <a:rPr lang="en-AU" sz="1050" dirty="0">
                <a:latin typeface="Century Gothic"/>
                <a:cs typeface="Century Gothic"/>
              </a:rPr>
              <a:t> </a:t>
            </a:r>
          </a:p>
          <a:p>
            <a:pPr>
              <a:lnSpc>
                <a:spcPct val="120000"/>
              </a:lnSpc>
            </a:pPr>
            <a:r>
              <a:rPr lang="en-AU" sz="1050" dirty="0">
                <a:latin typeface="Century Gothic"/>
                <a:cs typeface="Century Gothic"/>
              </a:rPr>
              <a:t>“To answer your other question, I decided that hacking was art when I saw my first “cracker” tag. Meaning the screen a person put on a program they have cracked. After that I was obsessed with computer hacking and spent like a year learning how to program and how to reverse engineer programs. I was learning 68k Motorola Assembly then so I could play pranks on people at my school using Macintosh computers. </a:t>
            </a:r>
          </a:p>
          <a:p>
            <a:pPr>
              <a:lnSpc>
                <a:spcPct val="120000"/>
              </a:lnSpc>
            </a:pPr>
            <a:r>
              <a:rPr lang="en-US" sz="1050" dirty="0">
                <a:latin typeface="Century Gothic"/>
                <a:cs typeface="Century Gothic"/>
              </a:rPr>
              <a:t> </a:t>
            </a:r>
            <a:endParaRPr lang="en-AU" sz="1050" dirty="0">
              <a:latin typeface="Century Gothic"/>
              <a:cs typeface="Century Gothic"/>
            </a:endParaRPr>
          </a:p>
          <a:p>
            <a:pPr>
              <a:lnSpc>
                <a:spcPct val="120000"/>
              </a:lnSpc>
            </a:pPr>
            <a:r>
              <a:rPr lang="en-AU" sz="1050" dirty="0" err="1">
                <a:latin typeface="Century Gothic"/>
                <a:cs typeface="Century Gothic"/>
              </a:rPr>
              <a:t>Arcangel's</a:t>
            </a:r>
            <a:r>
              <a:rPr lang="en-AU" sz="1050" dirty="0">
                <a:latin typeface="Century Gothic"/>
                <a:cs typeface="Century Gothic"/>
              </a:rPr>
              <a:t> best-known works are his </a:t>
            </a:r>
            <a:r>
              <a:rPr lang="en-US" sz="1050" dirty="0">
                <a:latin typeface="Century Gothic"/>
                <a:cs typeface="Century Gothic"/>
              </a:rPr>
              <a:t>Nintendo</a:t>
            </a:r>
            <a:r>
              <a:rPr lang="en-AU" sz="1050" dirty="0">
                <a:latin typeface="Century Gothic"/>
                <a:cs typeface="Century Gothic"/>
              </a:rPr>
              <a:t> </a:t>
            </a:r>
            <a:r>
              <a:rPr lang="en-US" sz="1050" dirty="0">
                <a:latin typeface="Century Gothic"/>
                <a:cs typeface="Century Gothic"/>
              </a:rPr>
              <a:t>game cartridge</a:t>
            </a:r>
            <a:r>
              <a:rPr lang="en-AU" sz="1050" dirty="0">
                <a:latin typeface="Century Gothic"/>
                <a:cs typeface="Century Gothic"/>
              </a:rPr>
              <a:t> hacks</a:t>
            </a:r>
            <a:r>
              <a:rPr lang="en-AU" sz="1050" baseline="30000" dirty="0">
                <a:latin typeface="Century Gothic"/>
                <a:cs typeface="Century Gothic"/>
              </a:rPr>
              <a:t> </a:t>
            </a:r>
            <a:r>
              <a:rPr lang="en-AU" sz="1050" dirty="0">
                <a:latin typeface="Century Gothic"/>
                <a:cs typeface="Century Gothic"/>
              </a:rPr>
              <a:t>and re workings of obsolete computer systems of the 1970s and 80s. One example is Super Mario Clouds (2002), which he first gained notice for. It is a modified version of the Super Mario Brothers video game for Nintendo, in which all of the game's graphics have been removed, leaving only a blue background with white clouds scrolling slowly from right to left. </a:t>
            </a:r>
          </a:p>
          <a:p>
            <a:pPr>
              <a:lnSpc>
                <a:spcPct val="120000"/>
              </a:lnSpc>
            </a:pPr>
            <a:r>
              <a:rPr lang="en-AU" sz="1050" dirty="0">
                <a:latin typeface="Century Gothic"/>
                <a:cs typeface="Century Gothic"/>
              </a:rPr>
              <a:t> </a:t>
            </a:r>
          </a:p>
          <a:p>
            <a:pPr>
              <a:lnSpc>
                <a:spcPct val="120000"/>
              </a:lnSpc>
            </a:pPr>
            <a:r>
              <a:rPr lang="en-AU" sz="1050" dirty="0">
                <a:latin typeface="Century Gothic"/>
                <a:cs typeface="Century Gothic"/>
              </a:rPr>
              <a:t>The work was created on the basis of a manipulation of the hardware and software. Cory </a:t>
            </a:r>
            <a:r>
              <a:rPr lang="en-AU" sz="1050" dirty="0" err="1">
                <a:latin typeface="Century Gothic"/>
                <a:cs typeface="Century Gothic"/>
              </a:rPr>
              <a:t>Arcangel</a:t>
            </a:r>
            <a:r>
              <a:rPr lang="en-AU" sz="1050" dirty="0">
                <a:latin typeface="Century Gothic"/>
                <a:cs typeface="Century Gothic"/>
              </a:rPr>
              <a:t> had to open the cartridge, on which the game was stored, and replace the Nintendo graphics chip with a chip on which he had burned a program he had written himself. Cory </a:t>
            </a:r>
            <a:r>
              <a:rPr lang="en-AU" sz="1050" dirty="0" err="1">
                <a:latin typeface="Century Gothic"/>
                <a:cs typeface="Century Gothic"/>
              </a:rPr>
              <a:t>Arcangel</a:t>
            </a:r>
            <a:r>
              <a:rPr lang="en-AU" sz="1050" dirty="0">
                <a:latin typeface="Century Gothic"/>
                <a:cs typeface="Century Gothic"/>
              </a:rPr>
              <a:t> is a member of the Beige Programming Ensemble who have focused their artistic programme on </a:t>
            </a:r>
            <a:r>
              <a:rPr lang="en-AU" sz="1050" dirty="0" smtClean="0">
                <a:latin typeface="Century Gothic"/>
                <a:cs typeface="Century Gothic"/>
              </a:rPr>
              <a:t>the hacking </a:t>
            </a:r>
            <a:r>
              <a:rPr lang="en-AU" sz="1050" dirty="0">
                <a:latin typeface="Century Gothic"/>
                <a:cs typeface="Century Gothic"/>
              </a:rPr>
              <a:t>ethic of manipulating existing technology, thereby taking the modification of legacy technology to absurd extremes: </a:t>
            </a:r>
          </a:p>
          <a:p>
            <a:pPr>
              <a:lnSpc>
                <a:spcPct val="120000"/>
              </a:lnSpc>
            </a:pPr>
            <a:r>
              <a:rPr lang="en-US" sz="1050" dirty="0">
                <a:latin typeface="Century Gothic"/>
                <a:cs typeface="Century Gothic"/>
              </a:rPr>
              <a:t> </a:t>
            </a:r>
            <a:endParaRPr lang="en-AU" sz="1050" dirty="0">
              <a:latin typeface="Century Gothic"/>
              <a:cs typeface="Century Gothic"/>
            </a:endParaRPr>
          </a:p>
          <a:p>
            <a:pPr>
              <a:lnSpc>
                <a:spcPct val="120000"/>
              </a:lnSpc>
            </a:pPr>
            <a:r>
              <a:rPr lang="en-US" sz="1050" dirty="0">
                <a:latin typeface="Century Gothic"/>
                <a:cs typeface="Century Gothic"/>
              </a:rPr>
              <a:t>Another fun Nintendo hack was ‘I Shot Andy Warhol’, </a:t>
            </a:r>
            <a:r>
              <a:rPr lang="en-AU" sz="1050" dirty="0">
                <a:latin typeface="Century Gothic"/>
                <a:cs typeface="Century Gothic"/>
              </a:rPr>
              <a:t>a hacked version of the 1984 light gun game, </a:t>
            </a:r>
            <a:r>
              <a:rPr lang="en-US" sz="1050" dirty="0">
                <a:latin typeface="Century Gothic"/>
                <a:cs typeface="Century Gothic"/>
              </a:rPr>
              <a:t>Hogan's Alley</a:t>
            </a:r>
            <a:r>
              <a:rPr lang="en-AU" sz="1050" dirty="0">
                <a:latin typeface="Century Gothic"/>
                <a:cs typeface="Century Gothic"/>
              </a:rPr>
              <a:t>. Players take on the role of feminist activist Valerie </a:t>
            </a:r>
            <a:r>
              <a:rPr lang="en-AU" sz="1050" dirty="0" err="1">
                <a:latin typeface="Century Gothic"/>
                <a:cs typeface="Century Gothic"/>
              </a:rPr>
              <a:t>Solanas</a:t>
            </a:r>
            <a:r>
              <a:rPr lang="en-AU" sz="1050" dirty="0">
                <a:latin typeface="Century Gothic"/>
                <a:cs typeface="Century Gothic"/>
              </a:rPr>
              <a:t> who once attempted to assassinate the Andy Warhol – the aim was to shoot him whenever he appears on screen, carefully avoiding other figures such as the pope, Colonel Sanders and Flavour </a:t>
            </a:r>
            <a:r>
              <a:rPr lang="en-AU" sz="1050" dirty="0" err="1">
                <a:latin typeface="Century Gothic"/>
                <a:cs typeface="Century Gothic"/>
              </a:rPr>
              <a:t>Flav</a:t>
            </a:r>
            <a:r>
              <a:rPr lang="en-AU" sz="1050" dirty="0">
                <a:latin typeface="Century Gothic"/>
                <a:cs typeface="Century Gothic"/>
              </a:rPr>
              <a:t>.</a:t>
            </a:r>
          </a:p>
          <a:p>
            <a:pPr>
              <a:lnSpc>
                <a:spcPct val="120000"/>
              </a:lnSpc>
            </a:pPr>
            <a:r>
              <a:rPr lang="en-US" sz="1050" dirty="0">
                <a:latin typeface="Century Gothic"/>
                <a:cs typeface="Century Gothic"/>
              </a:rPr>
              <a:t> </a:t>
            </a:r>
            <a:endParaRPr lang="en-AU" sz="1050" dirty="0">
              <a:latin typeface="Century Gothic"/>
              <a:cs typeface="Century Gothic"/>
            </a:endParaRPr>
          </a:p>
          <a:p>
            <a:pPr>
              <a:lnSpc>
                <a:spcPct val="120000"/>
              </a:lnSpc>
            </a:pPr>
            <a:r>
              <a:rPr lang="en-US" sz="1050" dirty="0">
                <a:latin typeface="Century Gothic"/>
                <a:cs typeface="Century Gothic"/>
              </a:rPr>
              <a:t>Typically Cory is grouped in with the appropriation artist movement that emerged in the 1980s, but he’s really more of a technology-based investigator with an interest in using available technology to do exactly what it does, in a recursive fashion </a:t>
            </a:r>
            <a:endParaRPr lang="en-AU" sz="1050" dirty="0">
              <a:latin typeface="Century Gothic"/>
              <a:cs typeface="Century Gothic"/>
            </a:endParaRPr>
          </a:p>
          <a:p>
            <a:pPr>
              <a:lnSpc>
                <a:spcPct val="120000"/>
              </a:lnSpc>
            </a:pPr>
            <a:r>
              <a:rPr lang="en-US" sz="1050" dirty="0">
                <a:latin typeface="Century Gothic"/>
                <a:cs typeface="Century Gothic"/>
              </a:rPr>
              <a:t> </a:t>
            </a:r>
            <a:endParaRPr lang="en-US" dirty="0"/>
          </a:p>
        </p:txBody>
      </p:sp>
    </p:spTree>
    <p:extLst>
      <p:ext uri="{BB962C8B-B14F-4D97-AF65-F5344CB8AC3E}">
        <p14:creationId xmlns:p14="http://schemas.microsoft.com/office/powerpoint/2010/main" val="4198051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8811" y="492125"/>
            <a:ext cx="7016750" cy="5992410"/>
          </a:xfrm>
          <a:prstGeom prst="rect">
            <a:avLst/>
          </a:prstGeom>
          <a:noFill/>
        </p:spPr>
        <p:txBody>
          <a:bodyPr wrap="square" rtlCol="0">
            <a:spAutoFit/>
          </a:bodyPr>
          <a:lstStyle/>
          <a:p>
            <a:pPr>
              <a:lnSpc>
                <a:spcPct val="120000"/>
              </a:lnSpc>
            </a:pPr>
            <a:r>
              <a:rPr lang="en-AU" sz="1050" dirty="0" smtClean="0">
                <a:solidFill>
                  <a:srgbClr val="000000"/>
                </a:solidFill>
                <a:latin typeface="Century Gothic"/>
                <a:cs typeface="Century Gothic"/>
              </a:rPr>
              <a:t>Another </a:t>
            </a:r>
            <a:r>
              <a:rPr lang="en-AU" sz="1050" dirty="0">
                <a:solidFill>
                  <a:srgbClr val="000000"/>
                </a:solidFill>
                <a:latin typeface="Century Gothic"/>
                <a:cs typeface="Century Gothic"/>
              </a:rPr>
              <a:t>one of his works was Pizza Party (2004), which was a free, functional software package that could be used to order </a:t>
            </a:r>
            <a:r>
              <a:rPr lang="en-US" sz="1050" dirty="0">
                <a:solidFill>
                  <a:srgbClr val="000000"/>
                </a:solidFill>
                <a:latin typeface="Century Gothic"/>
                <a:cs typeface="Century Gothic"/>
              </a:rPr>
              <a:t>Domino's pizza</a:t>
            </a:r>
            <a:r>
              <a:rPr lang="en-AU" sz="1050" dirty="0">
                <a:solidFill>
                  <a:srgbClr val="000000"/>
                </a:solidFill>
                <a:latin typeface="Century Gothic"/>
                <a:cs typeface="Century Gothic"/>
              </a:rPr>
              <a:t> through a command-line interface. The program allowed users to order pizza by typing in commands such as </a:t>
            </a:r>
            <a:r>
              <a:rPr lang="en-AU" sz="1050" dirty="0" err="1">
                <a:solidFill>
                  <a:srgbClr val="000000"/>
                </a:solidFill>
                <a:latin typeface="Century Gothic"/>
                <a:cs typeface="Century Gothic"/>
              </a:rPr>
              <a:t>pizza_party_pmx</a:t>
            </a:r>
            <a:r>
              <a:rPr lang="en-AU" sz="1050" dirty="0">
                <a:solidFill>
                  <a:srgbClr val="000000"/>
                </a:solidFill>
                <a:latin typeface="Century Gothic"/>
                <a:cs typeface="Century Gothic"/>
              </a:rPr>
              <a:t> 2 medium regular. The piece was commissioned by </a:t>
            </a:r>
            <a:r>
              <a:rPr lang="en-US" sz="1050" dirty="0">
                <a:solidFill>
                  <a:srgbClr val="000000"/>
                </a:solidFill>
                <a:latin typeface="Century Gothic"/>
                <a:cs typeface="Century Gothic"/>
              </a:rPr>
              <a:t>Eyebeam</a:t>
            </a:r>
            <a:r>
              <a:rPr lang="en-AU" sz="1050" dirty="0">
                <a:solidFill>
                  <a:srgbClr val="000000"/>
                </a:solidFill>
                <a:latin typeface="Century Gothic"/>
                <a:cs typeface="Century Gothic"/>
              </a:rPr>
              <a:t>. </a:t>
            </a:r>
          </a:p>
          <a:p>
            <a:pPr>
              <a:lnSpc>
                <a:spcPct val="120000"/>
              </a:lnSpc>
            </a:pPr>
            <a:r>
              <a:rPr lang="en-AU" sz="1050" dirty="0">
                <a:solidFill>
                  <a:srgbClr val="000000"/>
                </a:solidFill>
                <a:latin typeface="Century Gothic"/>
                <a:cs typeface="Century Gothic"/>
              </a:rPr>
              <a:t>Five years ago, aged 33, he became </a:t>
            </a:r>
            <a:r>
              <a:rPr lang="en-US" sz="1050" dirty="0">
                <a:solidFill>
                  <a:srgbClr val="000000"/>
                </a:solidFill>
                <a:latin typeface="Century Gothic"/>
                <a:cs typeface="Century Gothic"/>
              </a:rPr>
              <a:t>the youngest artist</a:t>
            </a:r>
            <a:r>
              <a:rPr lang="en-AU" sz="1050" dirty="0">
                <a:solidFill>
                  <a:srgbClr val="000000"/>
                </a:solidFill>
                <a:latin typeface="Century Gothic"/>
                <a:cs typeface="Century Gothic"/>
              </a:rPr>
              <a:t> since Bruce </a:t>
            </a:r>
            <a:r>
              <a:rPr lang="en-AU" sz="1050" dirty="0" err="1">
                <a:solidFill>
                  <a:srgbClr val="000000"/>
                </a:solidFill>
                <a:latin typeface="Century Gothic"/>
                <a:cs typeface="Century Gothic"/>
              </a:rPr>
              <a:t>Nauman</a:t>
            </a:r>
            <a:r>
              <a:rPr lang="en-AU" sz="1050" dirty="0">
                <a:solidFill>
                  <a:srgbClr val="000000"/>
                </a:solidFill>
                <a:latin typeface="Century Gothic"/>
                <a:cs typeface="Century Gothic"/>
              </a:rPr>
              <a:t> to be given </a:t>
            </a:r>
            <a:r>
              <a:rPr lang="en-US" sz="1050" dirty="0">
                <a:solidFill>
                  <a:srgbClr val="000000"/>
                </a:solidFill>
                <a:latin typeface="Century Gothic"/>
                <a:cs typeface="Century Gothic"/>
              </a:rPr>
              <a:t>a full-floor solo show</a:t>
            </a:r>
            <a:r>
              <a:rPr lang="en-AU" sz="1050" dirty="0">
                <a:solidFill>
                  <a:srgbClr val="000000"/>
                </a:solidFill>
                <a:latin typeface="Century Gothic"/>
                <a:cs typeface="Century Gothic"/>
              </a:rPr>
              <a:t> at the Whitney museum in New York. That show brought together a number of software works in which </a:t>
            </a:r>
            <a:r>
              <a:rPr lang="en-AU" sz="1050" dirty="0" err="1">
                <a:solidFill>
                  <a:srgbClr val="000000"/>
                </a:solidFill>
                <a:latin typeface="Century Gothic"/>
                <a:cs typeface="Century Gothic"/>
              </a:rPr>
              <a:t>Arcangel</a:t>
            </a:r>
            <a:r>
              <a:rPr lang="en-AU" sz="1050" dirty="0">
                <a:solidFill>
                  <a:srgbClr val="000000"/>
                </a:solidFill>
                <a:latin typeface="Century Gothic"/>
                <a:cs typeface="Century Gothic"/>
              </a:rPr>
              <a:t> had hacked outmoded computing equipment and games.</a:t>
            </a:r>
          </a:p>
          <a:p>
            <a:pPr>
              <a:lnSpc>
                <a:spcPct val="120000"/>
              </a:lnSpc>
            </a:pPr>
            <a:r>
              <a:rPr lang="en-US" sz="1050" dirty="0">
                <a:solidFill>
                  <a:srgbClr val="000000"/>
                </a:solidFill>
                <a:latin typeface="Century Gothic"/>
                <a:cs typeface="Century Gothic"/>
              </a:rPr>
              <a:t> </a:t>
            </a:r>
            <a:endParaRPr lang="en-AU" sz="1050" dirty="0">
              <a:solidFill>
                <a:srgbClr val="000000"/>
              </a:solidFill>
              <a:latin typeface="Century Gothic"/>
              <a:cs typeface="Century Gothic"/>
            </a:endParaRPr>
          </a:p>
          <a:p>
            <a:pPr>
              <a:lnSpc>
                <a:spcPct val="120000"/>
              </a:lnSpc>
            </a:pPr>
            <a:r>
              <a:rPr lang="en-US" sz="1050" dirty="0">
                <a:solidFill>
                  <a:srgbClr val="000000"/>
                </a:solidFill>
                <a:latin typeface="Century Gothic"/>
                <a:cs typeface="Century Gothic"/>
              </a:rPr>
              <a:t>In 2011, Cory had a show at the Whitney museum called Pro Tools, which was a show of new work. The bowling piece is called Various Self Playing Bowling Games. Featuring bowling games, he would modify them so they can only throw gutter balls over and over again. It is kind of a multi channel installation. Its similar to the Cloud’s piece in many, many ways. Its about repetition; the digital representation of the natural.  </a:t>
            </a:r>
            <a:endParaRPr lang="en-AU" sz="1050" dirty="0">
              <a:solidFill>
                <a:srgbClr val="000000"/>
              </a:solidFill>
              <a:latin typeface="Century Gothic"/>
              <a:cs typeface="Century Gothic"/>
            </a:endParaRPr>
          </a:p>
          <a:p>
            <a:pPr>
              <a:lnSpc>
                <a:spcPct val="120000"/>
              </a:lnSpc>
            </a:pPr>
            <a:r>
              <a:rPr lang="en-US" sz="1050" dirty="0">
                <a:solidFill>
                  <a:srgbClr val="000000"/>
                </a:solidFill>
                <a:latin typeface="Century Gothic"/>
                <a:cs typeface="Century Gothic"/>
              </a:rPr>
              <a:t> </a:t>
            </a:r>
            <a:endParaRPr lang="en-AU" sz="1050" dirty="0">
              <a:solidFill>
                <a:srgbClr val="000000"/>
              </a:solidFill>
              <a:latin typeface="Century Gothic"/>
              <a:cs typeface="Century Gothic"/>
            </a:endParaRPr>
          </a:p>
          <a:p>
            <a:pPr>
              <a:lnSpc>
                <a:spcPct val="120000"/>
              </a:lnSpc>
            </a:pPr>
            <a:r>
              <a:rPr lang="en-AU" sz="1050" dirty="0" err="1">
                <a:solidFill>
                  <a:srgbClr val="000000"/>
                </a:solidFill>
                <a:latin typeface="Century Gothic"/>
                <a:cs typeface="Century Gothic"/>
              </a:rPr>
              <a:t>Arcangel</a:t>
            </a:r>
            <a:r>
              <a:rPr lang="en-AU" sz="1050" dirty="0">
                <a:solidFill>
                  <a:srgbClr val="000000"/>
                </a:solidFill>
                <a:latin typeface="Century Gothic"/>
                <a:cs typeface="Century Gothic"/>
              </a:rPr>
              <a:t> has something of a hacker’s view of ownership. Some of his best-known works, are all available online as is the source code to recreate 2002’s </a:t>
            </a:r>
            <a:r>
              <a:rPr lang="en-US" sz="1050" dirty="0">
                <a:solidFill>
                  <a:srgbClr val="000000"/>
                </a:solidFill>
                <a:latin typeface="Century Gothic"/>
                <a:cs typeface="Century Gothic"/>
              </a:rPr>
              <a:t>Super Mario Clouds</a:t>
            </a:r>
            <a:r>
              <a:rPr lang="en-AU" sz="1050" dirty="0">
                <a:solidFill>
                  <a:srgbClr val="000000"/>
                </a:solidFill>
                <a:latin typeface="Century Gothic"/>
                <a:cs typeface="Century Gothic"/>
              </a:rPr>
              <a:t>. In fact, he’s currently in the process of publishing The Source – an archive providing the code for all of his software works.</a:t>
            </a:r>
          </a:p>
          <a:p>
            <a:pPr>
              <a:lnSpc>
                <a:spcPct val="120000"/>
              </a:lnSpc>
            </a:pPr>
            <a:r>
              <a:rPr lang="en-US" sz="1050" dirty="0">
                <a:solidFill>
                  <a:srgbClr val="000000"/>
                </a:solidFill>
                <a:latin typeface="Century Gothic"/>
                <a:cs typeface="Century Gothic"/>
              </a:rPr>
              <a:t> </a:t>
            </a:r>
            <a:endParaRPr lang="en-AU" sz="1050" dirty="0">
              <a:solidFill>
                <a:srgbClr val="000000"/>
              </a:solidFill>
              <a:latin typeface="Century Gothic"/>
              <a:cs typeface="Century Gothic"/>
            </a:endParaRPr>
          </a:p>
          <a:p>
            <a:pPr>
              <a:lnSpc>
                <a:spcPct val="120000"/>
              </a:lnSpc>
            </a:pPr>
            <a:r>
              <a:rPr lang="en-AU" sz="1050" dirty="0">
                <a:solidFill>
                  <a:srgbClr val="000000"/>
                </a:solidFill>
                <a:latin typeface="Century Gothic"/>
                <a:cs typeface="Century Gothic"/>
              </a:rPr>
              <a:t>Trained as a classical guitarist, </a:t>
            </a:r>
            <a:r>
              <a:rPr lang="en-AU" sz="1050" dirty="0" err="1">
                <a:solidFill>
                  <a:srgbClr val="000000"/>
                </a:solidFill>
                <a:latin typeface="Century Gothic"/>
                <a:cs typeface="Century Gothic"/>
              </a:rPr>
              <a:t>Arcangel</a:t>
            </a:r>
            <a:r>
              <a:rPr lang="en-AU" sz="1050" dirty="0">
                <a:solidFill>
                  <a:srgbClr val="000000"/>
                </a:solidFill>
                <a:latin typeface="Century Gothic"/>
                <a:cs typeface="Century Gothic"/>
              </a:rPr>
              <a:t> had made witty coding and hacking his niche since mothballing his metronome to become an artist 15 years ago. “When I started making work, digital technology wasn’t mainstream,” he recalls. “These days everything comes through our phones – and it happened so quickly!” His new show, titled</a:t>
            </a:r>
            <a:r>
              <a:rPr lang="en-US" sz="1050" dirty="0">
                <a:solidFill>
                  <a:srgbClr val="000000"/>
                </a:solidFill>
                <a:latin typeface="Century Gothic"/>
                <a:cs typeface="Century Gothic"/>
              </a:rPr>
              <a:t> current mood</a:t>
            </a:r>
            <a:r>
              <a:rPr lang="en-AU" sz="1050" dirty="0">
                <a:solidFill>
                  <a:srgbClr val="000000"/>
                </a:solidFill>
                <a:latin typeface="Century Gothic"/>
                <a:cs typeface="Century Gothic"/>
              </a:rPr>
              <a:t> is an attempt to address this digital world and the shifting status of the image within it. “My hope is it’s a show you could only make right now – it’s taking the temperature of 2016.”</a:t>
            </a:r>
          </a:p>
          <a:p>
            <a:pPr>
              <a:lnSpc>
                <a:spcPct val="120000"/>
              </a:lnSpc>
            </a:pPr>
            <a:r>
              <a:rPr lang="en-US" sz="1050" b="1" dirty="0">
                <a:solidFill>
                  <a:srgbClr val="000000"/>
                </a:solidFill>
                <a:latin typeface="Century Gothic"/>
                <a:cs typeface="Century Gothic"/>
              </a:rPr>
              <a:t> </a:t>
            </a:r>
            <a:endParaRPr lang="en-AU" sz="1050" dirty="0">
              <a:solidFill>
                <a:srgbClr val="000000"/>
              </a:solidFill>
              <a:latin typeface="Century Gothic"/>
              <a:cs typeface="Century Gothic"/>
            </a:endParaRPr>
          </a:p>
          <a:p>
            <a:pPr>
              <a:lnSpc>
                <a:spcPct val="120000"/>
              </a:lnSpc>
            </a:pPr>
            <a:r>
              <a:rPr lang="en-US" sz="1050" dirty="0">
                <a:solidFill>
                  <a:srgbClr val="000000"/>
                </a:solidFill>
                <a:latin typeface="Century Gothic"/>
                <a:cs typeface="Century Gothic"/>
              </a:rPr>
              <a:t>All of the devices he uses to make work are all functional in themselves or are designed to make functional objects. However, the work that he makes is distinctly non-functional, and it makes use of the essence of the mechanics. So he’s drawing attention to the way things are made, why they are made, the arbitrary nature of the products that surround us and the absurdity of the mass culture that we live in</a:t>
            </a:r>
            <a:endParaRPr lang="en-AU" sz="1050" dirty="0">
              <a:solidFill>
                <a:srgbClr val="000000"/>
              </a:solidFill>
              <a:latin typeface="Century Gothic"/>
              <a:cs typeface="Century Gothic"/>
            </a:endParaRPr>
          </a:p>
          <a:p>
            <a:endParaRPr lang="en-US" dirty="0"/>
          </a:p>
        </p:txBody>
      </p:sp>
    </p:spTree>
    <p:extLst>
      <p:ext uri="{BB962C8B-B14F-4D97-AF65-F5344CB8AC3E}">
        <p14:creationId xmlns:p14="http://schemas.microsoft.com/office/powerpoint/2010/main" val="1859517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0425" y="0"/>
            <a:ext cx="9484425" cy="6858000"/>
          </a:xfrm>
          <a:prstGeom prst="rect">
            <a:avLst/>
          </a:prstGeom>
          <a:solidFill>
            <a:srgbClr val="36A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09492" y="381000"/>
            <a:ext cx="9144000" cy="6093143"/>
          </a:xfrm>
          <a:prstGeom prst="rect">
            <a:avLst/>
          </a:prstGeom>
        </p:spPr>
      </p:pic>
    </p:spTree>
    <p:extLst>
      <p:ext uri="{BB962C8B-B14F-4D97-AF65-F5344CB8AC3E}">
        <p14:creationId xmlns:p14="http://schemas.microsoft.com/office/powerpoint/2010/main" val="22944400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l="4180" r="2661"/>
          <a:stretch/>
        </p:blipFill>
        <p:spPr>
          <a:xfrm>
            <a:off x="490788" y="885411"/>
            <a:ext cx="8208210" cy="5224872"/>
          </a:xfrm>
          <a:prstGeom prst="rect">
            <a:avLst/>
          </a:prstGeom>
        </p:spPr>
      </p:pic>
    </p:spTree>
    <p:extLst>
      <p:ext uri="{BB962C8B-B14F-4D97-AF65-F5344CB8AC3E}">
        <p14:creationId xmlns:p14="http://schemas.microsoft.com/office/powerpoint/2010/main" val="6684698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914400" y="0"/>
            <a:ext cx="7315200" cy="6858000"/>
          </a:xfrm>
          <a:prstGeom prst="rect">
            <a:avLst/>
          </a:prstGeom>
        </p:spPr>
      </p:pic>
    </p:spTree>
    <p:extLst>
      <p:ext uri="{BB962C8B-B14F-4D97-AF65-F5344CB8AC3E}">
        <p14:creationId xmlns:p14="http://schemas.microsoft.com/office/powerpoint/2010/main" val="16957675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358106" y="368945"/>
            <a:ext cx="6446837" cy="6043910"/>
          </a:xfrm>
          <a:prstGeom prst="rect">
            <a:avLst/>
          </a:prstGeom>
        </p:spPr>
      </p:pic>
    </p:spTree>
    <p:extLst>
      <p:ext uri="{BB962C8B-B14F-4D97-AF65-F5344CB8AC3E}">
        <p14:creationId xmlns:p14="http://schemas.microsoft.com/office/powerpoint/2010/main" val="5271055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pizza par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0063812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393700" y="1943100"/>
            <a:ext cx="8356600" cy="2971800"/>
          </a:xfrm>
          <a:prstGeom prst="rect">
            <a:avLst/>
          </a:prstGeom>
        </p:spPr>
      </p:pic>
    </p:spTree>
    <p:extLst>
      <p:ext uri="{BB962C8B-B14F-4D97-AF65-F5344CB8AC3E}">
        <p14:creationId xmlns:p14="http://schemas.microsoft.com/office/powerpoint/2010/main" val="24766769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914400" y="0"/>
            <a:ext cx="7315200" cy="6858000"/>
          </a:xfrm>
          <a:prstGeom prst="rect">
            <a:avLst/>
          </a:prstGeom>
        </p:spPr>
      </p:pic>
    </p:spTree>
    <p:extLst>
      <p:ext uri="{BB962C8B-B14F-4D97-AF65-F5344CB8AC3E}">
        <p14:creationId xmlns:p14="http://schemas.microsoft.com/office/powerpoint/2010/main" val="23208451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565</TotalTime>
  <Words>34</Words>
  <Application>Microsoft Macintosh PowerPoint</Application>
  <PresentationFormat>On-screen Show (4:3)</PresentationFormat>
  <Paragraphs>24</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Cory Arcangel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commons</dc:title>
  <dc:creator>Liza Breckler</dc:creator>
  <cp:lastModifiedBy>Liza Breckler</cp:lastModifiedBy>
  <cp:revision>39</cp:revision>
  <dcterms:created xsi:type="dcterms:W3CDTF">2017-08-10T02:28:33Z</dcterms:created>
  <dcterms:modified xsi:type="dcterms:W3CDTF">2017-11-05T23:22:33Z</dcterms:modified>
</cp:coreProperties>
</file>